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8" r:id="rId2"/>
    <p:sldId id="256" r:id="rId3"/>
    <p:sldId id="257" r:id="rId4"/>
    <p:sldId id="258" r:id="rId5"/>
    <p:sldId id="259" r:id="rId6"/>
    <p:sldId id="261" r:id="rId7"/>
    <p:sldId id="260" r:id="rId8"/>
    <p:sldId id="267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5DCCD-8F95-4057-9557-095FD9D1E21B}" type="datetimeFigureOut">
              <a:rPr lang="en-US"/>
              <a:t>7/6/2016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B66C6-168D-4A67-BEF8-29E0131765A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40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B66C6-168D-4A67-BEF8-29E0131765A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55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B66C6-168D-4A67-BEF8-29E0131765A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B66C6-168D-4A67-BEF8-29E0131765A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75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B66C6-168D-4A67-BEF8-29E0131765A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9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18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38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1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1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29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88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8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64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67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4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3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9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2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8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C311B1-6099-4F01-8063-970FCBCA4F6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7BF3FB-33AF-4486-9B80-14BFAECA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98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499089"/>
            <a:ext cx="12191999" cy="18898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200" dirty="0" smtClean="0">
                <a:solidFill>
                  <a:prstClr val="white"/>
                </a:solidFill>
              </a:rPr>
              <a:t>The University of Tennessee</a:t>
            </a:r>
            <a:br>
              <a:rPr lang="en-US" sz="2200" dirty="0" smtClean="0">
                <a:solidFill>
                  <a:prstClr val="white"/>
                </a:solidFill>
              </a:rPr>
            </a:br>
            <a:r>
              <a:rPr lang="en-US" sz="2200" dirty="0" smtClean="0">
                <a:solidFill>
                  <a:prstClr val="white"/>
                </a:solidFill>
              </a:rPr>
              <a:t>College of Education, Health, and Human Sciences</a:t>
            </a:r>
            <a:r>
              <a:rPr lang="en-US" sz="2200" dirty="0" smtClean="0">
                <a:solidFill>
                  <a:srgbClr val="0909FF"/>
                </a:solidFill>
              </a:rPr>
              <a:t/>
            </a:r>
            <a:br>
              <a:rPr lang="en-US" sz="2200" dirty="0" smtClean="0">
                <a:solidFill>
                  <a:srgbClr val="0909FF"/>
                </a:solidFill>
              </a:rPr>
            </a:br>
            <a:r>
              <a:rPr lang="en-US" sz="4800" b="1" dirty="0" smtClean="0">
                <a:solidFill>
                  <a:srgbClr val="0909FF"/>
                </a:solidFill>
              </a:rPr>
              <a:t>CAPS Outreach Center</a:t>
            </a:r>
            <a:br>
              <a:rPr lang="en-US" sz="4800" b="1" dirty="0" smtClean="0">
                <a:solidFill>
                  <a:srgbClr val="0909FF"/>
                </a:solidFill>
              </a:rPr>
            </a:br>
            <a:r>
              <a:rPr lang="en-US" sz="4800" b="1" dirty="0" smtClean="0">
                <a:solidFill>
                  <a:srgbClr val="0909FF"/>
                </a:solidFill>
              </a:rPr>
              <a:t>Math and Science Upward Bound</a:t>
            </a:r>
            <a:endParaRPr lang="en-US" sz="4800" b="1" dirty="0">
              <a:solidFill>
                <a:srgbClr val="0909FF"/>
              </a:solidFill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523999" y="2388973"/>
            <a:ext cx="9144000" cy="1317623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prstClr val="white"/>
              </a:buClr>
            </a:pPr>
            <a:r>
              <a:rPr lang="en-US" sz="24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U. S. Department of Education, Washington, DC</a:t>
            </a:r>
          </a:p>
          <a:p>
            <a:pPr algn="ctr">
              <a:buClr>
                <a:prstClr val="white"/>
              </a:buClr>
            </a:pPr>
            <a:r>
              <a:rPr lang="en-US" sz="4400" b="1" dirty="0" err="1" smtClean="0">
                <a:solidFill>
                  <a:prstClr val="white"/>
                </a:solidFill>
              </a:rPr>
              <a:t>TR</a:t>
            </a:r>
            <a:r>
              <a:rPr lang="en-US" sz="4400" b="1" dirty="0" err="1" smtClean="0">
                <a:solidFill>
                  <a:srgbClr val="FF0000"/>
                </a:solidFill>
              </a:rPr>
              <a:t>i</a:t>
            </a:r>
            <a:r>
              <a:rPr lang="en-US" sz="4400" b="1" dirty="0" err="1" smtClean="0">
                <a:solidFill>
                  <a:prstClr val="white"/>
                </a:solidFill>
              </a:rPr>
              <a:t>O</a:t>
            </a:r>
            <a:r>
              <a:rPr lang="en-US" sz="4400" b="1" dirty="0" smtClean="0">
                <a:solidFill>
                  <a:prstClr val="white"/>
                </a:solidFill>
              </a:rPr>
              <a:t> Programs</a:t>
            </a:r>
            <a:endParaRPr lang="en-US" sz="4400" b="1" dirty="0">
              <a:solidFill>
                <a:prstClr val="white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3999" y="4519396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0000"/>
                </a:solidFill>
              </a:rPr>
              <a:t>Sean George (Jefferson County), Lucas Bittof (Jefferson County)</a:t>
            </a:r>
          </a:p>
          <a:p>
            <a:r>
              <a:rPr lang="en-US" sz="3000" b="1" dirty="0" smtClean="0">
                <a:solidFill>
                  <a:srgbClr val="0909FF"/>
                </a:solidFill>
              </a:rPr>
              <a:t>Isaac </a:t>
            </a:r>
            <a:r>
              <a:rPr lang="en-US" sz="3000" b="1" dirty="0" err="1" smtClean="0">
                <a:solidFill>
                  <a:srgbClr val="0909FF"/>
                </a:solidFill>
              </a:rPr>
              <a:t>Bredeson</a:t>
            </a:r>
            <a:r>
              <a:rPr lang="en-US" sz="3000" b="1" dirty="0" smtClean="0">
                <a:solidFill>
                  <a:srgbClr val="0909FF"/>
                </a:solidFill>
              </a:rPr>
              <a:t>, Mentor 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Dr. Ernest W. Brewer, Professor and PI/Director of CAPS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Mrs. Leigh Ann Elkins, Project Director of MSC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Justin Lee, Facilitator of Mentoring Projects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Bailee Woodall, Facilitator of Mentoring Projects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91099" y="3706596"/>
            <a:ext cx="2209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3040" y="457200"/>
            <a:ext cx="902867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of Graphene:</a:t>
            </a:r>
            <a:r>
              <a:rPr lang="en-US" sz="1600" dirty="0"/>
              <a:t> -235.48285 eV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of Silicon:</a:t>
            </a:r>
            <a:r>
              <a:rPr lang="en-US" sz="1600" dirty="0"/>
              <a:t> -8.2747391 eV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Energy of  Crystalline Graphene and Silicon: </a:t>
            </a:r>
            <a:r>
              <a:rPr lang="en-US" sz="1600" dirty="0"/>
              <a:t>-5.5899956 eV/angstrom^2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Energy of  Slightly Glassy Graphene and Silicon: -</a:t>
            </a:r>
            <a:r>
              <a:rPr lang="en-US" sz="1600" dirty="0"/>
              <a:t>5.0589389 eV/angstrom^2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Energy of  More Glassy Graphene and Silicon: </a:t>
            </a:r>
            <a:r>
              <a:rPr lang="en-US" sz="1600" dirty="0"/>
              <a:t>-4.2581974 eV/angstrom^2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Energy of  Mostly Glassy Graphene and Silicon: </a:t>
            </a:r>
            <a:r>
              <a:rPr lang="en-US" sz="1600" dirty="0"/>
              <a:t>-3.2056997 eV/angstrom^2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Energy of  Glassy Graphene and Silicon: </a:t>
            </a:r>
            <a:r>
              <a:rPr lang="en-US" sz="1600" dirty="0"/>
              <a:t>-2.0784606 eV/angstrom^2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5652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449" y="449213"/>
            <a:ext cx="9028670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energy of the combined system of Graphene and Silicon changes very little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Glassier the Silicon the lower the energy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Glassier Silicon is more stable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the Single layer of Silicon varies in energy as it gets more Glassy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Graphene binds better to Crystalline Silicon than Glassy Silicon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would take twice as much energy to separate Graphene from Crystalline Silicon the it would to separate Graphene from Glassy Silicon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99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449" y="449213"/>
            <a:ext cx="9028670" cy="6001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i="1" dirty="0" err="1" smtClean="0"/>
              <a:t>Chem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Soc</a:t>
            </a:r>
            <a:r>
              <a:rPr lang="en-US" sz="1600" i="1" dirty="0" smtClean="0"/>
              <a:t> Rev. 2014. Atlas of 2D Materials.</a:t>
            </a:r>
          </a:p>
          <a:p>
            <a:endParaRPr lang="en-US" sz="1600" i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i="1" dirty="0" smtClean="0"/>
              <a:t>Florian </a:t>
            </a:r>
            <a:r>
              <a:rPr lang="en-US" sz="1600" i="1" dirty="0" err="1" smtClean="0"/>
              <a:t>Banhart</a:t>
            </a:r>
            <a:r>
              <a:rPr lang="en-US" sz="1600" i="1" dirty="0" smtClean="0"/>
              <a:t>, Jani </a:t>
            </a:r>
            <a:r>
              <a:rPr lang="en-US" sz="1600" i="1" dirty="0" err="1" smtClean="0"/>
              <a:t>Kaokoski</a:t>
            </a:r>
            <a:r>
              <a:rPr lang="en-US" sz="1600" i="1" dirty="0" smtClean="0"/>
              <a:t>, and </a:t>
            </a:r>
            <a:r>
              <a:rPr lang="en-US" sz="1600" i="1" dirty="0" err="1" smtClean="0"/>
              <a:t>Arkady</a:t>
            </a:r>
            <a:r>
              <a:rPr lang="en-US" sz="1600" i="1" dirty="0" smtClean="0"/>
              <a:t> V. </a:t>
            </a:r>
            <a:r>
              <a:rPr lang="en-US" sz="1600" i="1" dirty="0" err="1" smtClean="0"/>
              <a:t>Krasheninnikov</a:t>
            </a:r>
            <a:r>
              <a:rPr lang="en-US" sz="1600" i="1" dirty="0" smtClean="0"/>
              <a:t> 2011. Structural Defects in Graphene.</a:t>
            </a:r>
          </a:p>
          <a:p>
            <a:endParaRPr lang="en-US" sz="1600" i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i="1" dirty="0"/>
              <a:t>Graphene as a transparent electrode for amorphous silicon-based solar cells. (</a:t>
            </a:r>
            <a:r>
              <a:rPr lang="en-US" sz="1600" i="1" dirty="0" err="1"/>
              <a:t>n.d.</a:t>
            </a:r>
            <a:r>
              <a:rPr lang="en-US" sz="1600" i="1" dirty="0"/>
              <a:t>). Retrieved July 06, 2016, from http://scitation.aip.org/content/aip/journal/jap/117/24/10.1063/1.4923232 </a:t>
            </a:r>
            <a:endParaRPr lang="en-US" sz="1600" i="1" dirty="0" smtClean="0"/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i="1" dirty="0" smtClean="0"/>
              <a:t>Two-dimensional </a:t>
            </a:r>
            <a:r>
              <a:rPr lang="en-US" sz="1600" i="1" dirty="0"/>
              <a:t>materials and their prospects in transistor electronics. (</a:t>
            </a:r>
            <a:r>
              <a:rPr lang="en-US" sz="1600" i="1" dirty="0" err="1"/>
              <a:t>n.d.</a:t>
            </a:r>
            <a:r>
              <a:rPr lang="en-US" sz="1600" i="1" dirty="0"/>
              <a:t>). Retrieved July 06, 2016, from http://pubs.rsc.org/en/content/articlehtml/2015/nr/c5nr01052g</a:t>
            </a:r>
            <a:endParaRPr lang="en-US" sz="1600" dirty="0"/>
          </a:p>
          <a:p>
            <a:r>
              <a:rPr lang="en-US" sz="1600" dirty="0"/>
              <a:t> 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i="1" dirty="0"/>
              <a:t>Graphene as a transparent electrode for amorphous silicon-based solar cells. (</a:t>
            </a:r>
            <a:r>
              <a:rPr lang="en-US" sz="1600" i="1" dirty="0" err="1"/>
              <a:t>n.d.</a:t>
            </a:r>
            <a:r>
              <a:rPr lang="en-US" sz="1600" i="1" dirty="0"/>
              <a:t>). Retrieved July 06, 2016, from http://scitation.aip.org/content/aip/journal/jap/117/24/10.1063/1.4923232\</a:t>
            </a:r>
            <a:endParaRPr lang="en-US" sz="1600" dirty="0"/>
          </a:p>
          <a:p>
            <a:r>
              <a:rPr lang="en-US" sz="1600" dirty="0"/>
              <a:t> 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i="1" dirty="0"/>
              <a:t>Neutral-Color Semitransparent Organic Solar Cells with All-Graphene Electrodes. (</a:t>
            </a:r>
            <a:r>
              <a:rPr lang="en-US" sz="1600" i="1" dirty="0" err="1"/>
              <a:t>n.d.</a:t>
            </a:r>
            <a:r>
              <a:rPr lang="en-US" sz="1600" i="1" dirty="0"/>
              <a:t>). Retrieved July 06, 2016, from </a:t>
            </a:r>
            <a:r>
              <a:rPr lang="en-US" sz="1600" dirty="0"/>
              <a:t>http://pubs.acs.org/doi/full/10.1021/acsnano.5b04858</a:t>
            </a:r>
          </a:p>
          <a:p>
            <a:r>
              <a:rPr lang="en-US" sz="1600" dirty="0"/>
              <a:t> 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i="1" dirty="0"/>
              <a:t>This Month in Physics History. (</a:t>
            </a:r>
            <a:r>
              <a:rPr lang="en-US" sz="1600" i="1" dirty="0" err="1"/>
              <a:t>n.d.</a:t>
            </a:r>
            <a:r>
              <a:rPr lang="en-US" sz="1600" i="1" dirty="0"/>
              <a:t>). Retrieved July 06, 2016, from https://www.aps.org/publications/apsnews/200910/physicshistory.cfm 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083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449" y="449213"/>
            <a:ext cx="9028670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Credits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CAPS Outreach Center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The Math and Science Center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Dr. Ernest W. Brewer, Professor and PI/Director of Caps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Ms. Leigh Ann Elkins, Project Director of MSC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smtClean="0"/>
              <a:t>Justin Lee, Facilitator of Mentor Project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smtClean="0"/>
              <a:t>Bailee Woodall, Facilitator of Mentor Project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Isaac </a:t>
            </a:r>
            <a:r>
              <a:rPr lang="en-US" sz="1600" dirty="0" err="1"/>
              <a:t>Bredeson</a:t>
            </a:r>
            <a:r>
              <a:rPr lang="en-US" sz="1600" dirty="0"/>
              <a:t>, Mentor </a:t>
            </a:r>
          </a:p>
        </p:txBody>
      </p:sp>
    </p:spTree>
    <p:extLst>
      <p:ext uri="{BB962C8B-B14F-4D97-AF65-F5344CB8AC3E}">
        <p14:creationId xmlns:p14="http://schemas.microsoft.com/office/powerpoint/2010/main" val="282964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0" y="2286000"/>
            <a:ext cx="8023652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panose="02020603050405020304" pitchFamily="18" charset="0"/>
              </a:rPr>
              <a:t>Study of Graphene and Silicon Heterostructures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Sean George (</a:t>
            </a:r>
            <a:r>
              <a:rPr lang="en-US" sz="1400" dirty="0">
                <a:latin typeface="Times New Roman" charset="0"/>
                <a:cs typeface="Times New Roman" panose="02020603050405020304" pitchFamily="18" charset="0"/>
              </a:rPr>
              <a:t>Jefferson County High School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Lucas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Bittof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(Jefferson County High School)</a:t>
            </a:r>
          </a:p>
        </p:txBody>
      </p:sp>
    </p:spTree>
    <p:extLst>
      <p:ext uri="{BB962C8B-B14F-4D97-AF65-F5344CB8AC3E}">
        <p14:creationId xmlns:p14="http://schemas.microsoft.com/office/powerpoint/2010/main" val="238240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3040" y="457200"/>
            <a:ext cx="9028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Mentor</a:t>
            </a:r>
          </a:p>
        </p:txBody>
      </p:sp>
      <p:pic>
        <p:nvPicPr>
          <p:cNvPr id="5" name="IMG_00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480" y="105156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3040" y="457200"/>
            <a:ext cx="9028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Students</a:t>
            </a:r>
          </a:p>
        </p:txBody>
      </p:sp>
      <p:pic>
        <p:nvPicPr>
          <p:cNvPr id="3" name="IMG_00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480" y="105156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3040" y="457200"/>
            <a:ext cx="90286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Experiment</a:t>
            </a:r>
          </a:p>
        </p:txBody>
      </p:sp>
      <p:pic>
        <p:nvPicPr>
          <p:cNvPr id="3" name="IMG_00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480" y="105156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3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3040" y="457200"/>
            <a:ext cx="90286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8047" y="2057400"/>
            <a:ext cx="90286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predict that the bonding energy will be lower when Graphene binds to crystalline Silicon than glassy Silicon</a:t>
            </a:r>
          </a:p>
        </p:txBody>
      </p:sp>
    </p:spTree>
    <p:extLst>
      <p:ext uri="{BB962C8B-B14F-4D97-AF65-F5344CB8AC3E}">
        <p14:creationId xmlns:p14="http://schemas.microsoft.com/office/powerpoint/2010/main" val="317866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3040" y="457200"/>
            <a:ext cx="90286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Meothods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8047" y="1128025"/>
            <a:ext cx="902867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Times New Roman" charset="0"/>
                <a:cs typeface="Times New Roman" panose="02020603050405020304" pitchFamily="18" charset="0"/>
              </a:rPr>
              <a:t>Procedure: </a:t>
            </a:r>
          </a:p>
          <a:p>
            <a:endParaRPr lang="en-US" sz="1600" dirty="0">
              <a:latin typeface="Times New Roman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Get graphite.cif file from ICSD Database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Convert to graphene with text editor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Convert to .</a:t>
            </a:r>
            <a:r>
              <a:rPr lang="en-US" sz="1600" dirty="0" err="1">
                <a:latin typeface="Times New Roman" charset="0"/>
                <a:cs typeface="Times New Roman" panose="02020603050405020304" pitchFamily="18" charset="0"/>
              </a:rPr>
              <a:t>vasp</a:t>
            </a: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 file using </a:t>
            </a:r>
            <a:r>
              <a:rPr lang="en-US" sz="1600" dirty="0" err="1">
                <a:latin typeface="Times New Roman" charset="0"/>
                <a:cs typeface="Times New Roman" panose="02020603050405020304" pitchFamily="18" charset="0"/>
              </a:rPr>
              <a:t>Vesta</a:t>
            </a:r>
            <a:endParaRPr lang="en-US" sz="1600" dirty="0">
              <a:latin typeface="Times New Roman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Convert to rectangular unit cell by calculating on paper, using text editor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Generate 4x2 supercell using provided Python script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Get </a:t>
            </a:r>
            <a:r>
              <a:rPr lang="en-US" sz="1600" dirty="0" err="1">
                <a:latin typeface="Times New Roman" charset="0"/>
                <a:cs typeface="Times New Roman" panose="02020603050405020304" pitchFamily="18" charset="0"/>
              </a:rPr>
              <a:t>silicon.cif</a:t>
            </a: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 file from ICSD Database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Convert to .</a:t>
            </a:r>
            <a:r>
              <a:rPr lang="en-US" sz="1600" dirty="0" err="1">
                <a:latin typeface="Times New Roman" charset="0"/>
                <a:cs typeface="Times New Roman" panose="02020603050405020304" pitchFamily="18" charset="0"/>
              </a:rPr>
              <a:t>vasp</a:t>
            </a: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 file with </a:t>
            </a:r>
            <a:r>
              <a:rPr lang="en-US" sz="1600" dirty="0" err="1">
                <a:latin typeface="Times New Roman" charset="0"/>
                <a:cs typeface="Times New Roman" panose="02020603050405020304" pitchFamily="18" charset="0"/>
              </a:rPr>
              <a:t>Vesta</a:t>
            </a: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Convert to 2D face-centered layer using text editor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charset="0"/>
                <a:cs typeface="Times New Roman" panose="02020603050405020304" pitchFamily="18" charset="0"/>
              </a:rPr>
              <a:t>Generate 2x2 supercell using provided Python script </a:t>
            </a:r>
          </a:p>
        </p:txBody>
      </p:sp>
    </p:spTree>
    <p:extLst>
      <p:ext uri="{BB962C8B-B14F-4D97-AF65-F5344CB8AC3E}">
        <p14:creationId xmlns:p14="http://schemas.microsoft.com/office/powerpoint/2010/main" val="194238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8047" y="1128025"/>
            <a:ext cx="9028670" cy="4862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the unit cell lengths of graphene and silicon to be equal, such that the new lengths are in between the initial lengths of the two supercells to minimize strain.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 graphene by 1.5 angstroms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VASP to calculate energy for both supercells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 series of 4 progressively more glassy silicon supercell using Python script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glassy layers with graphene supercell to form a layered heterostructure, as well as graphene with the crystalline silicon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energy of combined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heterostructures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difference in energy between heterostructures and the energy of the graphene supercell alone plus silicon supercell energy alone, the difference = binding energy.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binding energy vs. ‘glassiness’</a:t>
            </a: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3040" y="457200"/>
            <a:ext cx="90286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Meothods</a:t>
            </a:r>
          </a:p>
        </p:txBody>
      </p:sp>
    </p:spTree>
    <p:extLst>
      <p:ext uri="{BB962C8B-B14F-4D97-AF65-F5344CB8AC3E}">
        <p14:creationId xmlns:p14="http://schemas.microsoft.com/office/powerpoint/2010/main" val="209982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63040" y="457200"/>
            <a:ext cx="90286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Pictures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35014"/>
            <a:ext cx="3657600" cy="2205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31920"/>
            <a:ext cx="3259034" cy="2203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391" y="1235014"/>
            <a:ext cx="3645214" cy="2203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6135624"/>
            <a:ext cx="2361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Fig. 1: Graphene-SI – Birch-</a:t>
            </a:r>
            <a:r>
              <a:rPr lang="en-US" sz="1000" dirty="0" err="1" smtClean="0"/>
              <a:t>Murnaghan</a:t>
            </a:r>
            <a:r>
              <a:rPr lang="en-US" sz="1000" dirty="0" smtClean="0"/>
              <a:t> Fit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657391" y="3438718"/>
            <a:ext cx="1781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Fig. 2: Silicon Glassy Structures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2057400" y="3438718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Fig. 3: Unit Binding Energy vs Glassiness</a:t>
            </a:r>
          </a:p>
        </p:txBody>
      </p:sp>
    </p:spTree>
    <p:extLst>
      <p:ext uri="{BB962C8B-B14F-4D97-AF65-F5344CB8AC3E}">
        <p14:creationId xmlns:p14="http://schemas.microsoft.com/office/powerpoint/2010/main" val="1440777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212</TotalTime>
  <Words>611</Words>
  <Application>Microsoft Office PowerPoint</Application>
  <PresentationFormat>Widescreen</PresentationFormat>
  <Paragraphs>93</Paragraphs>
  <Slides>13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Sean</dc:creator>
  <cp:lastModifiedBy>Bittof, Lucas</cp:lastModifiedBy>
  <cp:revision>34</cp:revision>
  <dcterms:created xsi:type="dcterms:W3CDTF">2016-06-28T14:26:25Z</dcterms:created>
  <dcterms:modified xsi:type="dcterms:W3CDTF">2016-07-07T01:08:00Z</dcterms:modified>
</cp:coreProperties>
</file>